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58" r:id="rId6"/>
    <p:sldId id="260" r:id="rId7"/>
    <p:sldId id="267" r:id="rId8"/>
    <p:sldId id="259" r:id="rId9"/>
    <p:sldId id="268" r:id="rId10"/>
    <p:sldId id="261" r:id="rId11"/>
    <p:sldId id="264" r:id="rId12"/>
    <p:sldId id="262" r:id="rId13"/>
    <p:sldId id="263" r:id="rId14"/>
    <p:sldId id="257" r:id="rId15"/>
    <p:sldId id="266" r:id="rId16"/>
    <p:sldId id="272" r:id="rId17"/>
    <p:sldId id="274" r:id="rId18"/>
    <p:sldId id="276" r:id="rId19"/>
    <p:sldId id="280" r:id="rId20"/>
    <p:sldId id="273" r:id="rId21"/>
    <p:sldId id="275" r:id="rId22"/>
    <p:sldId id="277" r:id="rId23"/>
    <p:sldId id="279" r:id="rId24"/>
    <p:sldId id="278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4" r:id="rId33"/>
    <p:sldId id="289" r:id="rId34"/>
    <p:sldId id="26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474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86" d="100"/>
          <a:sy n="86" d="100"/>
        </p:scale>
        <p:origin x="-56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Social Stress Resilience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Resilience = Neural Resistance to Stress Over-responsiveness</a:t>
            </a:r>
          </a:p>
          <a:p>
            <a:r>
              <a:rPr lang="en-US" dirty="0" smtClean="0"/>
              <a:t>Anxiety or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96" y="1425059"/>
            <a:ext cx="3739354" cy="52350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Social Defeat on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Anhedonia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4145" y="1855789"/>
            <a:ext cx="5520880" cy="50022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Depression is characterized by </a:t>
            </a:r>
          </a:p>
          <a:p>
            <a:pPr lvl="1"/>
            <a:r>
              <a:rPr lang="en-US" sz="2400" dirty="0" smtClean="0"/>
              <a:t>Despair </a:t>
            </a:r>
          </a:p>
          <a:p>
            <a:pPr lvl="1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Loss of interest in pleasure </a:t>
            </a:r>
          </a:p>
          <a:p>
            <a:r>
              <a:rPr lang="en-US" sz="3200" dirty="0" smtClean="0"/>
              <a:t>Anhedonia</a:t>
            </a:r>
            <a:r>
              <a:rPr lang="en-US" sz="2800" dirty="0" smtClean="0"/>
              <a:t> can be measured</a:t>
            </a:r>
          </a:p>
          <a:p>
            <a:pPr lvl="1"/>
            <a:r>
              <a:rPr lang="en-US" sz="3200" dirty="0" smtClean="0"/>
              <a:t>Sucrose Preference Test</a:t>
            </a:r>
          </a:p>
          <a:p>
            <a:pPr lvl="2"/>
            <a:r>
              <a:rPr lang="en-US" sz="3200" dirty="0" smtClean="0"/>
              <a:t>Choice between</a:t>
            </a:r>
          </a:p>
          <a:p>
            <a:pPr lvl="2"/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3200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</a:p>
          <a:p>
            <a:pPr lvl="2"/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32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 = 1% sugar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004965">
            <a:off x="7287340" y="5701428"/>
            <a:ext cx="19048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Resilient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112984"/>
            <a:ext cx="2676525" cy="190330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524125" y="1064638"/>
            <a:ext cx="5810250" cy="452653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67100" y="1217039"/>
            <a:ext cx="5876925" cy="4715221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Social Defeat on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Circadian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6" y="2160588"/>
            <a:ext cx="6000750" cy="45069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individuals with Depression</a:t>
            </a:r>
          </a:p>
          <a:p>
            <a:pPr lvl="1"/>
            <a:r>
              <a:rPr lang="en-US" sz="2400" dirty="0" smtClean="0"/>
              <a:t>Exhibit disrupted Circadian Rhythms</a:t>
            </a:r>
          </a:p>
          <a:p>
            <a:pPr lvl="2"/>
            <a:r>
              <a:rPr lang="en-US" sz="2000" dirty="0"/>
              <a:t> </a:t>
            </a:r>
            <a:r>
              <a:rPr lang="en-US" sz="2800" dirty="0" smtClean="0"/>
              <a:t>Usually Phase Delay</a:t>
            </a:r>
          </a:p>
          <a:p>
            <a:pPr lvl="2"/>
            <a:r>
              <a:rPr lang="en-US" sz="2800" dirty="0"/>
              <a:t> </a:t>
            </a:r>
            <a:r>
              <a:rPr lang="en-US" sz="2800" dirty="0" smtClean="0"/>
              <a:t>Often muted Amplitude</a:t>
            </a:r>
          </a:p>
          <a:p>
            <a:pPr lvl="3"/>
            <a:r>
              <a:rPr lang="en-US" sz="2400" dirty="0" smtClean="0"/>
              <a:t>Lower Morning Cortisol peaks</a:t>
            </a:r>
          </a:p>
          <a:p>
            <a:pPr lvl="3"/>
            <a:r>
              <a:rPr lang="en-US" sz="2400" dirty="0" smtClean="0"/>
              <a:t>Reduced Temperature peaks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50" y="2077706"/>
            <a:ext cx="3321313" cy="4151643"/>
          </a:xfrm>
        </p:spPr>
      </p:pic>
    </p:spTree>
    <p:extLst>
      <p:ext uri="{BB962C8B-B14F-4D97-AF65-F5344CB8AC3E}">
        <p14:creationId xmlns:p14="http://schemas.microsoft.com/office/powerpoint/2010/main" val="40223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452560"/>
            <a:ext cx="4000500" cy="2524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3375"/>
            <a:ext cx="8596668" cy="1320800"/>
          </a:xfrm>
        </p:spPr>
        <p:txBody>
          <a:bodyPr/>
          <a:lstStyle/>
          <a:p>
            <a:r>
              <a:rPr lang="en-US" dirty="0" smtClean="0"/>
              <a:t>Effects of Social Defeat on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Social Anxiety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Depression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777504"/>
            <a:ext cx="2862867" cy="508049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08" y="3881436"/>
            <a:ext cx="4211732" cy="286693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4301074"/>
            <a:ext cx="3028950" cy="1976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5908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Social 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Interaction 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Test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42941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Social Defeat: Different Populations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Emerge: </a:t>
            </a:r>
            <a:r>
              <a:rPr lang="en-US" dirty="0" smtClean="0">
                <a:solidFill>
                  <a:srgbClr val="FF0000"/>
                </a:solidFill>
              </a:rPr>
              <a:t>Susceptible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Resilient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76400"/>
            <a:ext cx="4561416" cy="50291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Resilient Individuals</a:t>
            </a:r>
          </a:p>
          <a:p>
            <a:pPr lvl="1"/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Spend as much time</a:t>
            </a:r>
          </a:p>
          <a:p>
            <a:pPr lvl="1"/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As Undefeated mice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Interacting with a potential aggressor</a:t>
            </a:r>
          </a:p>
          <a:p>
            <a:pPr lvl="1"/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</a:t>
            </a:r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</a:rPr>
              <a:t>Social Anxiety</a:t>
            </a:r>
          </a:p>
          <a:p>
            <a:pPr lvl="1"/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Behavioral Withdrawal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Depression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09" y="2630072"/>
            <a:ext cx="5194211" cy="2694403"/>
          </a:xfrm>
        </p:spPr>
      </p:pic>
    </p:spTree>
    <p:extLst>
      <p:ext uri="{BB962C8B-B14F-4D97-AF65-F5344CB8AC3E}">
        <p14:creationId xmlns:p14="http://schemas.microsoft.com/office/powerpoint/2010/main" val="32587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914524"/>
            <a:ext cx="3781425" cy="2022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Preference Score</a:t>
            </a:r>
            <a:br>
              <a:rPr lang="en-US" dirty="0" smtClean="0"/>
            </a:br>
            <a:r>
              <a:rPr lang="en-US" dirty="0" smtClean="0"/>
              <a:t>(100 = neutral)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1" y="3884423"/>
            <a:ext cx="9875634" cy="2268727"/>
          </a:xfrm>
        </p:spPr>
      </p:pic>
      <p:sp>
        <p:nvSpPr>
          <p:cNvPr id="5" name="TextBox 4"/>
          <p:cNvSpPr txBox="1"/>
          <p:nvPr/>
        </p:nvSpPr>
        <p:spPr>
          <a:xfrm>
            <a:off x="495300" y="5143500"/>
            <a:ext cx="14192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Resilient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2247899"/>
            <a:ext cx="18002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Susceptibility and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7825"/>
            <a:ext cx="9771591" cy="51244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 Some Individuals are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Vulnerable to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Stress, Anxiety, and Depression</a:t>
            </a:r>
          </a:p>
          <a:p>
            <a:pPr lvl="2"/>
            <a:r>
              <a:rPr lang="en-US" sz="3200" dirty="0"/>
              <a:t> </a:t>
            </a:r>
            <a:r>
              <a:rPr lang="en-US" sz="3200" dirty="0" smtClean="0"/>
              <a:t>Not all tests show it</a:t>
            </a:r>
          </a:p>
          <a:p>
            <a:pPr lvl="2"/>
            <a:r>
              <a:rPr lang="en-US" sz="3200" dirty="0"/>
              <a:t> </a:t>
            </a:r>
            <a:r>
              <a:rPr lang="en-US" sz="3200" dirty="0" smtClean="0"/>
              <a:t>Not all tests are clinically translatable</a:t>
            </a:r>
          </a:p>
          <a:p>
            <a:pPr lvl="3"/>
            <a:r>
              <a:rPr lang="en-US" sz="2800" dirty="0" smtClean="0"/>
              <a:t> Usually on Social Tests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Resilient</a:t>
            </a:r>
            <a:r>
              <a:rPr lang="en-US" sz="3200" dirty="0" smtClean="0"/>
              <a:t> to Stress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Resilient</a:t>
            </a:r>
            <a:r>
              <a:rPr lang="en-US" sz="3200" dirty="0" smtClean="0"/>
              <a:t> Individuals have </a:t>
            </a:r>
            <a:endParaRPr lang="en-US" sz="3200" dirty="0"/>
          </a:p>
          <a:p>
            <a:pPr lvl="2"/>
            <a:r>
              <a:rPr lang="en-US" sz="3200" dirty="0"/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 Anxiety, and Depression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Neurocircuitrie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dirty="0" smtClean="0"/>
              <a:t> produce changes in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susceptibility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Resilience?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Reward Circuitry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Fear Circuitry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57" y="1191923"/>
            <a:ext cx="4523286" cy="3451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3293965"/>
            <a:ext cx="6160548" cy="3564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9470" y="4778747"/>
            <a:ext cx="7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4177" y="4759285"/>
            <a:ext cx="439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VTA = Ventral Tegmental Area</a:t>
            </a:r>
          </a:p>
          <a:p>
            <a:pPr algn="ctr"/>
            <a:r>
              <a:rPr lang="en-US" sz="2400" dirty="0" smtClean="0"/>
              <a:t>(makes Dopamine = DA)</a:t>
            </a:r>
          </a:p>
          <a:p>
            <a:r>
              <a:rPr lang="en-US" sz="2400" dirty="0" smtClean="0"/>
              <a:t>NAc = Nucleus Accumbens </a:t>
            </a:r>
          </a:p>
          <a:p>
            <a:pPr algn="ctr"/>
            <a:r>
              <a:rPr lang="en-US" sz="2400" dirty="0" smtClean="0"/>
              <a:t>- Ventral Striatum</a:t>
            </a:r>
          </a:p>
          <a:p>
            <a:pPr algn="ctr"/>
            <a:r>
              <a:rPr lang="en-US" sz="2400" dirty="0" smtClean="0"/>
              <a:t>- DA is released in NAC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13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69" y="1629518"/>
            <a:ext cx="6859484" cy="5144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Reward Circuit?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09" y="1436214"/>
            <a:ext cx="8596668" cy="542178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Reward</a:t>
            </a:r>
          </a:p>
          <a:p>
            <a:pPr marL="742950" lvl="2" indent="-342900"/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produces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↑ DA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release in NAc</a:t>
            </a:r>
          </a:p>
          <a:p>
            <a:pPr marL="1200150" lvl="3" indent="-342900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Made in VTA released in NAc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Expectation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of Reward</a:t>
            </a:r>
          </a:p>
          <a:p>
            <a:pPr lvl="1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produces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↑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 release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9" y="3117113"/>
            <a:ext cx="4379250" cy="2533508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2224041" y="4393732"/>
            <a:ext cx="1791368" cy="595711"/>
          </a:xfrm>
          <a:custGeom>
            <a:avLst/>
            <a:gdLst>
              <a:gd name="connsiteX0" fmla="*/ 1791368 w 1791368"/>
              <a:gd name="connsiteY0" fmla="*/ 595711 h 595711"/>
              <a:gd name="connsiteX1" fmla="*/ 479402 w 1791368"/>
              <a:gd name="connsiteY1" fmla="*/ 15266 h 595711"/>
              <a:gd name="connsiteX2" fmla="*/ 42081 w 1791368"/>
              <a:gd name="connsiteY2" fmla="*/ 170317 h 595711"/>
              <a:gd name="connsiteX3" fmla="*/ 42081 w 1791368"/>
              <a:gd name="connsiteY3" fmla="*/ 186219 h 59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368" h="595711">
                <a:moveTo>
                  <a:pt x="1791368" y="595711"/>
                </a:moveTo>
                <a:cubicBezTo>
                  <a:pt x="1281159" y="340938"/>
                  <a:pt x="770950" y="86165"/>
                  <a:pt x="479402" y="15266"/>
                </a:cubicBezTo>
                <a:cubicBezTo>
                  <a:pt x="187854" y="-55633"/>
                  <a:pt x="114968" y="141825"/>
                  <a:pt x="42081" y="170317"/>
                </a:cubicBezTo>
                <a:cubicBezTo>
                  <a:pt x="-30806" y="198809"/>
                  <a:pt x="5637" y="192514"/>
                  <a:pt x="42081" y="186219"/>
                </a:cubicBezTo>
              </a:path>
            </a:pathLst>
          </a:custGeom>
          <a:noFill/>
          <a:ln w="762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Reward Circuit?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09" y="1436214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Reward</a:t>
            </a:r>
          </a:p>
          <a:p>
            <a:pPr marL="742950" lvl="2" indent="-342900"/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produces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↑ DA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release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Expectation of Reward</a:t>
            </a:r>
          </a:p>
          <a:p>
            <a:pPr lvl="1"/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produces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↑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 release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Lack of Expected Reward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Anhedonia</a:t>
            </a: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8" y="4331362"/>
            <a:ext cx="4367374" cy="2526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873" y="5325717"/>
            <a:ext cx="7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99" y="0"/>
            <a:ext cx="3565432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65118" y="5367650"/>
            <a:ext cx="760021" cy="1045029"/>
          </a:xfrm>
          <a:prstGeom prst="ellipse">
            <a:avLst/>
          </a:prstGeom>
          <a:noFill/>
          <a:ln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8348" y="3550730"/>
            <a:ext cx="121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NAc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25139" y="4049486"/>
            <a:ext cx="3182591" cy="1638796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15840" y="1235035"/>
            <a:ext cx="182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Marker of Neural Activity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98327" y="1235035"/>
            <a:ext cx="522515" cy="74814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56" y="4331362"/>
            <a:ext cx="4367374" cy="2526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12" y="1609725"/>
            <a:ext cx="3686175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Reward Circuit?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873" y="5325717"/>
            <a:ext cx="7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60036" y="5367650"/>
            <a:ext cx="760021" cy="1045029"/>
          </a:xfrm>
          <a:prstGeom prst="ellipse">
            <a:avLst/>
          </a:prstGeom>
          <a:noFill/>
          <a:ln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53266" y="3550730"/>
            <a:ext cx="121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NAc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820057" y="4049486"/>
            <a:ext cx="3182591" cy="1638796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73" y="1326044"/>
            <a:ext cx="7524922" cy="553195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Defeat-related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↑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c-Fos</a:t>
            </a:r>
          </a:p>
          <a:p>
            <a:pPr marL="742950" lvl="2" indent="-342900"/>
            <a:r>
              <a:rPr lang="en-US" sz="3000" dirty="0" smtClean="0">
                <a:solidFill>
                  <a:srgbClr val="FF0000"/>
                </a:solidFill>
              </a:rPr>
              <a:t>Found in dopamine (DA) neurons</a:t>
            </a:r>
          </a:p>
          <a:p>
            <a:pPr marL="742950" lvl="2" indent="-342900"/>
            <a:r>
              <a:rPr lang="en-US" sz="3000" dirty="0" smtClean="0">
                <a:solidFill>
                  <a:srgbClr val="FF0000"/>
                </a:solidFill>
              </a:rPr>
              <a:t>Tyrosine Hydroxylase (TH) = rate limiting enzyme producing DA</a:t>
            </a:r>
          </a:p>
          <a:p>
            <a:pPr marL="742950" lvl="2" indent="-342900"/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Found in BDNF neurons</a:t>
            </a:r>
          </a:p>
          <a:p>
            <a:pPr marL="1200150" lvl="3" indent="-34290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DA neurons make BDNF</a:t>
            </a:r>
          </a:p>
          <a:p>
            <a:pPr marL="1200150" lvl="3" indent="-34290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Marked by</a:t>
            </a:r>
          </a:p>
          <a:p>
            <a:pPr marL="857250" lvl="3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AAV- transfected</a:t>
            </a:r>
          </a:p>
          <a:p>
            <a:pPr marL="857250" lvl="3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CreGFP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918" y="154236"/>
            <a:ext cx="5387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Cre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= DNA cutter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GFP = color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Green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Florescent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Protein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00" y="4572000"/>
            <a:ext cx="29718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33" y="1984996"/>
            <a:ext cx="2626935" cy="2218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Individuals respond Differently?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 Stress?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1238442" cy="45450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Why are some people more stressed out?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Why are some people more prone to Anxiety?</a:t>
            </a:r>
          </a:p>
          <a:p>
            <a:pPr lvl="1"/>
            <a:r>
              <a:rPr lang="en-US" sz="3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Especially Social Anxiety?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Why do some people become Depressed?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Why is Depression hard to recover from?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How is it that some people </a:t>
            </a:r>
            <a:r>
              <a:rPr lang="en-US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avoid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Anxiety and Depr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sion?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Why are some Vulnerable and some Resilient?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 BDNF is made in the VTA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45" y="1754826"/>
            <a:ext cx="2752725" cy="3763963"/>
          </a:xfr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53840" y="1306287"/>
            <a:ext cx="6020162" cy="54032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BDNF, why is it important?</a:t>
            </a:r>
          </a:p>
          <a:p>
            <a:pPr marL="463550" lvl="1" indent="-238125"/>
            <a:r>
              <a:rPr lang="en-US" sz="2600" dirty="0"/>
              <a:t> </a:t>
            </a:r>
            <a:r>
              <a:rPr lang="en-US" sz="2600" dirty="0" smtClean="0"/>
              <a:t>Brain Derived Neurotrophic Factor</a:t>
            </a:r>
          </a:p>
          <a:p>
            <a:pPr marL="463550" lvl="1" indent="-238125"/>
            <a:r>
              <a:rPr lang="en-US" sz="2600" dirty="0"/>
              <a:t> </a:t>
            </a:r>
            <a:r>
              <a:rPr lang="en-US" sz="2600" dirty="0" smtClean="0"/>
              <a:t>Stimulates Neuronal:</a:t>
            </a:r>
          </a:p>
          <a:p>
            <a:pPr marL="863600" lvl="2" indent="-238125"/>
            <a:r>
              <a:rPr lang="en-US" sz="2400" dirty="0" smtClean="0"/>
              <a:t> Growth and Development</a:t>
            </a:r>
          </a:p>
          <a:p>
            <a:pPr marL="863600" lvl="2" indent="-238125"/>
            <a:r>
              <a:rPr lang="en-US" sz="2400" dirty="0" smtClean="0"/>
              <a:t> Maintenance</a:t>
            </a:r>
          </a:p>
          <a:p>
            <a:pPr marL="863600" lvl="2" indent="-238125"/>
            <a:r>
              <a:rPr lang="en-US" sz="2400" dirty="0"/>
              <a:t> </a:t>
            </a:r>
            <a:r>
              <a:rPr lang="en-US" sz="2400" dirty="0" smtClean="0"/>
              <a:t>Neurite Outgrowth</a:t>
            </a:r>
          </a:p>
          <a:p>
            <a:pPr marL="1320800" lvl="3" indent="-238125"/>
            <a:r>
              <a:rPr lang="en-US" sz="2200" dirty="0" smtClean="0"/>
              <a:t> Dendritic Spines</a:t>
            </a:r>
          </a:p>
          <a:p>
            <a:pPr marL="863600" lvl="2" indent="-238125"/>
            <a:r>
              <a:rPr lang="en-US" sz="2400" dirty="0" smtClean="0"/>
              <a:t>Synaptic Formation and Plasticity</a:t>
            </a:r>
          </a:p>
          <a:p>
            <a:pPr marL="863600" lvl="2" indent="-238125"/>
            <a:r>
              <a:rPr lang="en-US" sz="2400" dirty="0"/>
              <a:t> </a:t>
            </a:r>
            <a:r>
              <a:rPr lang="en-US" sz="2400" dirty="0" smtClean="0"/>
              <a:t>Activity and Potentiation (LTP)</a:t>
            </a:r>
          </a:p>
          <a:p>
            <a:pPr marL="63500" indent="-238125"/>
            <a:r>
              <a:rPr lang="en-US" sz="2800" dirty="0" smtClean="0"/>
              <a:t>Promotes Learning and Memory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3" y="1308265"/>
            <a:ext cx="2762250" cy="53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8" y="1154876"/>
            <a:ext cx="7877456" cy="55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0323E-6 3.97872E-7 C 0.00417 -0.00185 0.00664 -0.00624 0.01081 -0.00809 C 0.02864 -0.02753 0.04726 -0.04603 0.06587 -0.06292 C 0.06834 -0.065 0.06991 -0.06963 0.07225 -0.0724 C 0.08201 -0.0842 0.09217 -0.09576 0.10206 -0.10756 C 0.11391 -0.12214 0.12575 -0.1381 0.13812 -0.15105 C 0.15087 -0.16447 0.14567 -0.15637 0.15803 -0.17187 C 0.16415 -0.17973 0.16962 -0.18922 0.17613 -0.19593 C 0.18863 -0.20888 0.20307 -0.22253 0.21492 -0.23756 C 0.22729 -0.25329 0.23991 -0.27111 0.25202 -0.28753 C 0.25645 -0.29354 0.25996 -0.30141 0.26465 -0.30673 C 0.27155 -0.31459 0.27871 -0.32246 0.28534 -0.33079 C 0.29459 -0.34212 0.30331 -0.35484 0.31255 -0.36618 C 0.31711 -0.37196 0.31906 -0.37682 0.32427 -0.38052 C 0.32713 -0.38561 0.32947 -0.38792 0.33325 -0.39024 C 0.33663 -0.39463 0.33846 -0.39602 0.34236 -0.3981 C 0.34405 -0.40018 0.34601 -0.40088 0.3477 -0.40296 C 0.34874 -0.40435 0.34939 -0.40666 0.35043 -0.40782 C 0.35421 -0.41198 0.35889 -0.41198 0.36306 -0.41429 C 0.37438 -0.42031 0.38571 -0.42632 0.39743 -0.42864 C 0.40003 -0.42979 0.40276 -0.43187 0.4055 -0.43187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576549"/>
            <a:ext cx="8596668" cy="1261368"/>
          </a:xfrm>
        </p:spPr>
        <p:txBody>
          <a:bodyPr bIns="0"/>
          <a:lstStyle/>
          <a:p>
            <a:r>
              <a:rPr lang="en-US" dirty="0" smtClean="0"/>
              <a:t>BDNF binds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>
                <a:cs typeface="Times New Roman"/>
              </a:rPr>
              <a:t>TrK</a:t>
            </a:r>
            <a:r>
              <a:rPr lang="en-US" baseline="-25000" dirty="0" smtClean="0">
                <a:cs typeface="Times New Roman"/>
              </a:rPr>
              <a:t>B </a:t>
            </a:r>
            <a:r>
              <a:rPr lang="en-US" dirty="0" smtClean="0"/>
              <a:t>Receptor</a:t>
            </a:r>
            <a:br>
              <a:rPr lang="en-US" dirty="0" smtClean="0"/>
            </a:br>
            <a:r>
              <a:rPr lang="en-US" dirty="0">
                <a:cs typeface="Times New Roman"/>
              </a:rPr>
              <a:t>TrK</a:t>
            </a:r>
            <a:r>
              <a:rPr lang="en-US" baseline="-25000" dirty="0">
                <a:cs typeface="Times New Roman"/>
              </a:rPr>
              <a:t>B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err="1" smtClean="0"/>
              <a:t>Akt</a:t>
            </a:r>
            <a:r>
              <a:rPr lang="en-US" dirty="0" smtClean="0"/>
              <a:t>, GSK</a:t>
            </a:r>
            <a:r>
              <a:rPr lang="en-US" baseline="-25000" dirty="0" smtClean="0">
                <a:cs typeface="Times New Roman"/>
              </a:rPr>
              <a:t>3</a:t>
            </a:r>
            <a:r>
              <a:rPr lang="el-GR" baseline="-25000" dirty="0">
                <a:cs typeface="Times New Roman"/>
              </a:rPr>
              <a:t>β</a:t>
            </a:r>
            <a:r>
              <a:rPr lang="en-US" dirty="0" smtClean="0"/>
              <a:t>, ERK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8" y="314971"/>
            <a:ext cx="4822658" cy="304589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03" y="3560553"/>
            <a:ext cx="6012144" cy="311566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7624" y="1837916"/>
            <a:ext cx="5034709" cy="491542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NAc BDNF Receptor:</a:t>
            </a:r>
          </a:p>
          <a:p>
            <a:r>
              <a:rPr lang="en-US" sz="2800" dirty="0" smtClean="0"/>
              <a:t>Trk</a:t>
            </a:r>
            <a:r>
              <a:rPr lang="en-US" sz="2800" baseline="-25000" dirty="0" smtClean="0"/>
              <a:t>B</a:t>
            </a:r>
            <a:r>
              <a:rPr lang="en-US" sz="2800" dirty="0" smtClean="0"/>
              <a:t> = </a:t>
            </a:r>
            <a:r>
              <a:rPr lang="en-US" sz="3200" dirty="0"/>
              <a:t>Tropomyosin receptor </a:t>
            </a:r>
            <a:r>
              <a:rPr lang="en-US" sz="3200" dirty="0" smtClean="0"/>
              <a:t>Kinase B</a:t>
            </a:r>
          </a:p>
          <a:p>
            <a:r>
              <a:rPr lang="en-US" sz="3500" dirty="0" smtClean="0"/>
              <a:t>2</a:t>
            </a:r>
            <a:r>
              <a:rPr lang="en-US" sz="3500" baseline="30000" dirty="0" smtClean="0"/>
              <a:t>nd</a:t>
            </a:r>
            <a:r>
              <a:rPr lang="en-US" sz="3500" dirty="0" smtClean="0"/>
              <a:t> Messengers:</a:t>
            </a:r>
            <a:endParaRPr lang="en-US" sz="3500" dirty="0"/>
          </a:p>
          <a:p>
            <a:pPr marL="461963" lvl="1" indent="-176213"/>
            <a:r>
              <a:rPr lang="en-US" sz="2200" dirty="0" smtClean="0"/>
              <a:t> </a:t>
            </a:r>
            <a:r>
              <a:rPr lang="en-US" sz="2600" dirty="0" err="1" smtClean="0"/>
              <a:t>Akt</a:t>
            </a:r>
            <a:r>
              <a:rPr lang="en-US" sz="2600" dirty="0" smtClean="0"/>
              <a:t> = Protein Kinase B</a:t>
            </a:r>
          </a:p>
          <a:p>
            <a:pPr marL="461963" lvl="1" indent="-176213"/>
            <a:r>
              <a:rPr lang="en-US" sz="2600" dirty="0"/>
              <a:t> </a:t>
            </a:r>
            <a:r>
              <a:rPr lang="en-US" sz="2600" dirty="0" smtClean="0"/>
              <a:t>GSK</a:t>
            </a:r>
            <a:r>
              <a:rPr lang="en-US" sz="2600" baseline="-25000" dirty="0" smtClean="0"/>
              <a:t>3</a:t>
            </a:r>
            <a:r>
              <a:rPr lang="el-GR" sz="2600" baseline="-25000" dirty="0" smtClean="0">
                <a:latin typeface="Times New Roman"/>
                <a:cs typeface="Times New Roman"/>
              </a:rPr>
              <a:t>β</a:t>
            </a:r>
            <a:r>
              <a:rPr lang="en-US" sz="2600" baseline="-25000" dirty="0" smtClean="0">
                <a:latin typeface="Times New Roman"/>
                <a:cs typeface="Times New Roman"/>
              </a:rPr>
              <a:t> </a:t>
            </a:r>
            <a:r>
              <a:rPr lang="en-US" sz="2600" dirty="0" smtClean="0"/>
              <a:t>= Glycogen Synthase Kinase 3beta</a:t>
            </a:r>
          </a:p>
          <a:p>
            <a:pPr marL="461963" lvl="1" indent="-176213"/>
            <a:r>
              <a:rPr lang="en-US" sz="2600" dirty="0" smtClean="0"/>
              <a:t>ERK</a:t>
            </a:r>
            <a:r>
              <a:rPr lang="en-US" sz="2600" baseline="-25000" dirty="0"/>
              <a:t>1&amp;2</a:t>
            </a:r>
            <a:r>
              <a:rPr lang="en-US" sz="2600" dirty="0" smtClean="0"/>
              <a:t> = Extracellular Signal-Related Kinases = MAP K, </a:t>
            </a:r>
            <a:r>
              <a:rPr lang="en-US" sz="2400" dirty="0" smtClean="0"/>
              <a:t>MAPKK</a:t>
            </a:r>
          </a:p>
          <a:p>
            <a:r>
              <a:rPr lang="en-US" sz="2800" dirty="0" smtClean="0"/>
              <a:t>Increased in Susceptible mice</a:t>
            </a:r>
          </a:p>
          <a:p>
            <a:r>
              <a:rPr lang="en-US" sz="2800" dirty="0" smtClean="0"/>
              <a:t>Reduced in Resilient mice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77" y="1731979"/>
            <a:ext cx="1487276" cy="203338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1248222" y="1189822"/>
            <a:ext cx="187286" cy="35253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98116" y="2190521"/>
            <a:ext cx="187286" cy="35253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58140" y="4997986"/>
            <a:ext cx="187286" cy="35253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02906" y="4937393"/>
            <a:ext cx="187286" cy="35253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325339" y="4219461"/>
            <a:ext cx="187286" cy="35253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353085" cy="1320800"/>
          </a:xfrm>
        </p:spPr>
        <p:txBody>
          <a:bodyPr/>
          <a:lstStyle/>
          <a:p>
            <a:r>
              <a:rPr lang="en-US" dirty="0" smtClean="0"/>
              <a:t>BDNF activity in Reward Circuits Promotes 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Vulnerability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Stress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Anxiety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2160589"/>
            <a:ext cx="10934444" cy="43724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BDNF in NAc </a:t>
            </a:r>
            <a:r>
              <a:rPr lang="en-US" sz="3200" dirty="0">
                <a:latin typeface="Times New Roman"/>
                <a:cs typeface="Times New Roman"/>
              </a:rPr>
              <a:t>→</a:t>
            </a:r>
            <a:r>
              <a:rPr lang="en-US" sz="3200" dirty="0" smtClean="0">
                <a:latin typeface="Times New Roman"/>
                <a:cs typeface="Times New Roman"/>
              </a:rPr>
              <a:t>↑</a:t>
            </a:r>
            <a:r>
              <a:rPr lang="en-US" sz="3200" dirty="0" smtClean="0"/>
              <a:t> Stress, Anxiety, Depression</a:t>
            </a:r>
          </a:p>
          <a:p>
            <a:pPr marL="0" indent="0">
              <a:buNone/>
            </a:pPr>
            <a:r>
              <a:rPr lang="en-US" sz="3200" dirty="0" smtClean="0"/>
              <a:t> but</a:t>
            </a:r>
          </a:p>
          <a:p>
            <a:r>
              <a:rPr lang="en-US" sz="3200" dirty="0" smtClean="0"/>
              <a:t>BDNF in Hippocampus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reduces</a:t>
            </a:r>
          </a:p>
          <a:p>
            <a:pPr lvl="1"/>
            <a:r>
              <a:rPr lang="en-US" sz="3000" dirty="0" smtClean="0"/>
              <a:t> </a:t>
            </a:r>
            <a:r>
              <a:rPr lang="en-US" sz="3200" dirty="0" smtClean="0"/>
              <a:t>Stress</a:t>
            </a:r>
            <a:r>
              <a:rPr lang="en-US" sz="3200" dirty="0"/>
              <a:t>, Anxiety, </a:t>
            </a:r>
            <a:r>
              <a:rPr lang="en-US" sz="3200" dirty="0" smtClean="0"/>
              <a:t>Depression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BDNF effects depend on circuitry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99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7089558" cy="1320800"/>
          </a:xfrm>
        </p:spPr>
        <p:txBody>
          <a:bodyPr/>
          <a:lstStyle/>
          <a:p>
            <a:r>
              <a:rPr lang="en-US" dirty="0" smtClean="0"/>
              <a:t>Chronic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Antidepressant</a:t>
            </a:r>
            <a:r>
              <a:rPr lang="en-US" dirty="0" smtClean="0"/>
              <a:t> promotes</a:t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Interaction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(Resilience)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5591264" cy="45486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Imipramine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tricyclic antidepressant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serotonin (5-HT) and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norepinephrine (NE) reuptake inhibitor +</a:t>
            </a:r>
          </a:p>
          <a:p>
            <a:r>
              <a:rPr lang="en-US" sz="3200" dirty="0" smtClean="0"/>
              <a:t>Fluoxetine (Prozac)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5-HT reuptake inhibitor</a:t>
            </a:r>
            <a:endParaRPr lang="en-US" sz="3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89" y="1918216"/>
            <a:ext cx="4990371" cy="4654481"/>
          </a:xfrm>
        </p:spPr>
      </p:pic>
      <p:sp>
        <p:nvSpPr>
          <p:cNvPr id="8" name="Up Arrow 7"/>
          <p:cNvSpPr/>
          <p:nvPr/>
        </p:nvSpPr>
        <p:spPr>
          <a:xfrm>
            <a:off x="9195329" y="4112961"/>
            <a:ext cx="418641" cy="1263269"/>
          </a:xfrm>
          <a:prstGeom prst="upArrow">
            <a:avLst/>
          </a:prstGeom>
          <a:solidFill>
            <a:srgbClr val="90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1024129" y="4564652"/>
            <a:ext cx="418641" cy="514124"/>
          </a:xfrm>
          <a:prstGeom prst="upArrow">
            <a:avLst/>
          </a:prstGeom>
          <a:solidFill>
            <a:srgbClr val="90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034708" y="4214730"/>
            <a:ext cx="279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in Interactive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64" y="5243901"/>
            <a:ext cx="1814019" cy="24513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4336603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Testing the Role of </a:t>
            </a:r>
            <a:br>
              <a:rPr lang="en-US" dirty="0" smtClean="0"/>
            </a:br>
            <a:r>
              <a:rPr lang="en-US" dirty="0" smtClean="0"/>
              <a:t>BDNF in NAc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90" y="2842356"/>
            <a:ext cx="6908331" cy="2941503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7334" y="1707614"/>
            <a:ext cx="4184035" cy="49906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Adding BDNF to NAc</a:t>
            </a:r>
          </a:p>
          <a:p>
            <a:pPr marL="461963" lvl="1" indent="-230188"/>
            <a:r>
              <a:rPr lang="en-US" sz="3000" dirty="0" smtClean="0"/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↓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Resilience</a:t>
            </a:r>
          </a:p>
          <a:p>
            <a:pPr marL="230188" indent="-230188"/>
            <a:r>
              <a:rPr lang="en-US" sz="3200" dirty="0"/>
              <a:t> </a:t>
            </a:r>
            <a:r>
              <a:rPr lang="en-US" sz="3200" dirty="0" smtClean="0"/>
              <a:t>Blocking BDNF </a:t>
            </a:r>
            <a:endParaRPr lang="en-US" sz="3200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lvl="1" indent="-230188"/>
            <a:r>
              <a:rPr lang="en-US" sz="3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i="1" dirty="0" smtClean="0">
                <a:solidFill>
                  <a:schemeClr val="accent1">
                    <a:lumMod val="75000"/>
                  </a:schemeClr>
                </a:solidFill>
              </a:rPr>
              <a:t>BDNF Knockdown</a:t>
            </a:r>
            <a:r>
              <a:rPr lang="en-US" sz="3000" dirty="0" smtClean="0"/>
              <a:t>   </a:t>
            </a:r>
          </a:p>
          <a:p>
            <a:pPr marL="230188" indent="-230188"/>
            <a:r>
              <a:rPr lang="en-US" sz="3200" dirty="0"/>
              <a:t>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3200" dirty="0" smtClean="0"/>
              <a:t>Blocking ERK</a:t>
            </a:r>
          </a:p>
          <a:p>
            <a:pPr marL="461963" lvl="1" indent="-230188"/>
            <a:r>
              <a:rPr lang="en-US" sz="3000" dirty="0"/>
              <a:t> </a:t>
            </a:r>
            <a:r>
              <a:rPr lang="en-US" sz="3000" dirty="0" smtClean="0"/>
              <a:t>i.e. Blocking BDNF downstream effects</a:t>
            </a:r>
          </a:p>
          <a:p>
            <a:pPr marL="461963" lvl="1" indent="-230188"/>
            <a:r>
              <a:rPr lang="en-US" sz="3000" dirty="0"/>
              <a:t> </a:t>
            </a:r>
            <a:r>
              <a:rPr lang="en-US" sz="4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↑ </a:t>
            </a:r>
            <a:r>
              <a:rPr lang="en-US" sz="4000" dirty="0" smtClean="0">
                <a:solidFill>
                  <a:srgbClr val="0070C0"/>
                </a:solidFill>
              </a:rPr>
              <a:t>Resilience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777907" y="3778789"/>
            <a:ext cx="418641" cy="429657"/>
          </a:xfrm>
          <a:prstGeom prst="downArrow">
            <a:avLst/>
          </a:prstGeom>
          <a:solidFill>
            <a:srgbClr val="90C226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1479576" y="4015651"/>
            <a:ext cx="418641" cy="881350"/>
          </a:xfrm>
          <a:prstGeom prst="upArrow">
            <a:avLst/>
          </a:prstGeom>
          <a:solidFill>
            <a:srgbClr val="90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24" y="170761"/>
            <a:ext cx="29718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37" y="-113447"/>
            <a:ext cx="3678371" cy="2854416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8236862" y="1468914"/>
            <a:ext cx="418641" cy="811578"/>
          </a:xfrm>
          <a:prstGeom prst="upArrow">
            <a:avLst/>
          </a:prstGeom>
          <a:solidFill>
            <a:srgbClr val="90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71122" y="1643870"/>
            <a:ext cx="143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BDNF KD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692308" y="1983036"/>
            <a:ext cx="672029" cy="594911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5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Knockdown of the BDNF gene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NAc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9" y="1677200"/>
            <a:ext cx="3778785" cy="484993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48" y="1884624"/>
            <a:ext cx="3564208" cy="4692445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1388125" y="1641513"/>
            <a:ext cx="484742" cy="106863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04920" y="1540525"/>
            <a:ext cx="3417066" cy="155521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63" y="100299"/>
            <a:ext cx="3248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NAc </a:t>
            </a:r>
            <a:r>
              <a:rPr lang="en-US" dirty="0" smtClean="0"/>
              <a:t>Knockdown of the BDNF gene</a:t>
            </a:r>
            <a:br>
              <a:rPr lang="en-US" dirty="0" smtClean="0"/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42" y="1908260"/>
            <a:ext cx="4992654" cy="40475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334" y="1630496"/>
            <a:ext cx="4184035" cy="44108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BDNF KD in NAc 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Doesn’t effect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Defeat-induced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reduction in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Social Interaction</a:t>
            </a:r>
          </a:p>
          <a:p>
            <a:r>
              <a:rPr lang="en-US" sz="4400" dirty="0" smtClean="0"/>
              <a:t>Why?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93" y="92400"/>
            <a:ext cx="1730582" cy="22211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1349" y="5938088"/>
            <a:ext cx="10752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BDNF isn’t made in NAc</a:t>
            </a:r>
            <a:r>
              <a:rPr lang="en-US" sz="4000" dirty="0" smtClean="0"/>
              <a:t>, only released there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923662" y="3040655"/>
            <a:ext cx="180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BDNF KD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3" y="1913384"/>
            <a:ext cx="3032905" cy="40357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Knockdown of the BDNF gene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NAc</a:t>
            </a:r>
            <a:r>
              <a:rPr lang="en-US" dirty="0" smtClean="0"/>
              <a:t> vs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88125" y="1641513"/>
            <a:ext cx="793215" cy="210422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77947" y="1641513"/>
            <a:ext cx="418641" cy="82281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22" y="100299"/>
            <a:ext cx="2027766" cy="1629349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82" y="2170136"/>
            <a:ext cx="3360750" cy="3404399"/>
          </a:xfrm>
        </p:spPr>
      </p:pic>
      <p:sp>
        <p:nvSpPr>
          <p:cNvPr id="17" name="TextBox 16"/>
          <p:cNvSpPr txBox="1"/>
          <p:nvPr/>
        </p:nvSpPr>
        <p:spPr>
          <a:xfrm>
            <a:off x="3591497" y="2719311"/>
            <a:ext cx="2599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VTA BDNF KD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limits</a:t>
            </a:r>
          </a:p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Anhedonia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3726" y="2464330"/>
            <a:ext cx="2602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VTA BDNF KD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reverses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depression-induced</a:t>
            </a: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Weight loss</a:t>
            </a:r>
          </a:p>
        </p:txBody>
      </p:sp>
    </p:spTree>
    <p:extLst>
      <p:ext uri="{BB962C8B-B14F-4D97-AF65-F5344CB8AC3E}">
        <p14:creationId xmlns:p14="http://schemas.microsoft.com/office/powerpoint/2010/main" val="29618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51" y="1696598"/>
            <a:ext cx="5585552" cy="68967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5647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What molecular mechanisms drive</a:t>
            </a:r>
            <a:br>
              <a:rPr lang="en-US" dirty="0" smtClean="0"/>
            </a:br>
            <a:r>
              <a:rPr lang="en-US" dirty="0" smtClean="0"/>
              <a:t>Social Defeat-induced Resilience or Vulnerab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ility?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68343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What molecular mechanisms drive</a:t>
            </a:r>
            <a:br>
              <a:rPr lang="en-US" dirty="0" smtClean="0"/>
            </a:br>
            <a:r>
              <a:rPr lang="en-US" dirty="0" smtClean="0"/>
              <a:t>Social Defeat-induced Resilience or Vulnerab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ility?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58" y="2359080"/>
            <a:ext cx="6842170" cy="31824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0337" y="2160589"/>
            <a:ext cx="5133861" cy="46147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Susceptible Individuals:</a:t>
            </a:r>
          </a:p>
          <a:p>
            <a:pPr marL="461963" lvl="1" indent="-230188"/>
            <a:r>
              <a:rPr lang="en-US" sz="3000" dirty="0"/>
              <a:t> </a:t>
            </a:r>
            <a:r>
              <a:rPr lang="en-US" sz="3000" dirty="0" smtClean="0"/>
              <a:t>Faster Firing</a:t>
            </a:r>
          </a:p>
          <a:p>
            <a:pPr marL="682625" lvl="2" indent="-220663"/>
            <a:r>
              <a:rPr lang="en-US" sz="2800" dirty="0"/>
              <a:t> </a:t>
            </a:r>
            <a:r>
              <a:rPr lang="en-US" sz="2800" dirty="0" smtClean="0"/>
              <a:t>VTA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/>
              <a:t> NAc DA neurons</a:t>
            </a:r>
          </a:p>
          <a:p>
            <a:pPr marL="573088" lvl="1" indent="-341313"/>
            <a:r>
              <a:rPr lang="en-US" sz="3000" dirty="0" smtClean="0"/>
              <a:t>Due to lack of</a:t>
            </a:r>
          </a:p>
          <a:p>
            <a:pPr marL="858838" lvl="2" indent="-396875"/>
            <a:r>
              <a:rPr lang="en-US" sz="2800" dirty="0"/>
              <a:t> inward rectifying </a:t>
            </a:r>
            <a:r>
              <a:rPr lang="en-US" sz="2800" dirty="0" smtClean="0"/>
              <a:t>K</a:t>
            </a:r>
            <a:r>
              <a:rPr lang="en-US" sz="2800" baseline="30000" dirty="0" smtClean="0"/>
              <a:t>+</a:t>
            </a:r>
            <a:r>
              <a:rPr lang="en-US" sz="2800" dirty="0"/>
              <a:t> </a:t>
            </a:r>
            <a:r>
              <a:rPr lang="en-US" sz="2800" dirty="0" smtClean="0"/>
              <a:t>channels (Kir2.1)</a:t>
            </a:r>
          </a:p>
          <a:p>
            <a:pPr marL="628650" lvl="1" indent="-396875"/>
            <a:r>
              <a:rPr lang="en-US" sz="3000" dirty="0" smtClean="0"/>
              <a:t>Knock in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→↓</a:t>
            </a:r>
            <a:r>
              <a:rPr lang="en-US" sz="3000" dirty="0" smtClean="0"/>
              <a:t> Firing</a:t>
            </a:r>
          </a:p>
          <a:p>
            <a:pPr marL="628650" lvl="1" indent="-396875"/>
            <a:r>
              <a:rPr lang="en-US" sz="2300" dirty="0" smtClean="0"/>
              <a:t>Dominant negative </a:t>
            </a:r>
            <a:r>
              <a:rPr lang="en-US" sz="3200" dirty="0" smtClean="0">
                <a:latin typeface="Times New Roman"/>
                <a:cs typeface="Times New Roman"/>
              </a:rPr>
              <a:t>→ ↑ </a:t>
            </a:r>
            <a:r>
              <a:rPr lang="en-US" sz="3000" dirty="0"/>
              <a:t>Firing</a:t>
            </a:r>
            <a:endParaRPr lang="en-US" sz="3000" dirty="0" smtClean="0"/>
          </a:p>
        </p:txBody>
      </p:sp>
      <p:sp>
        <p:nvSpPr>
          <p:cNvPr id="8" name="Freeform 7"/>
          <p:cNvSpPr/>
          <p:nvPr/>
        </p:nvSpPr>
        <p:spPr>
          <a:xfrm>
            <a:off x="4373696" y="5464366"/>
            <a:ext cx="6455885" cy="430409"/>
          </a:xfrm>
          <a:custGeom>
            <a:avLst/>
            <a:gdLst>
              <a:gd name="connsiteX0" fmla="*/ 0 w 6455885"/>
              <a:gd name="connsiteY0" fmla="*/ 341523 h 430409"/>
              <a:gd name="connsiteX1" fmla="*/ 3800820 w 6455885"/>
              <a:gd name="connsiteY1" fmla="*/ 374574 h 430409"/>
              <a:gd name="connsiteX2" fmla="*/ 5860974 w 6455885"/>
              <a:gd name="connsiteY2" fmla="*/ 407624 h 430409"/>
              <a:gd name="connsiteX3" fmla="*/ 6455885 w 6455885"/>
              <a:gd name="connsiteY3" fmla="*/ 0 h 43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5885" h="430409">
                <a:moveTo>
                  <a:pt x="0" y="341523"/>
                </a:moveTo>
                <a:lnTo>
                  <a:pt x="3800820" y="374574"/>
                </a:lnTo>
                <a:cubicBezTo>
                  <a:pt x="4777649" y="385591"/>
                  <a:pt x="5418463" y="470053"/>
                  <a:pt x="5860974" y="407624"/>
                </a:cubicBezTo>
                <a:cubicBezTo>
                  <a:pt x="6303485" y="345195"/>
                  <a:pt x="6379685" y="172597"/>
                  <a:pt x="6455885" y="0"/>
                </a:cubicBez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41345" y="5464366"/>
            <a:ext cx="6215350" cy="1167787"/>
          </a:xfrm>
          <a:custGeom>
            <a:avLst/>
            <a:gdLst>
              <a:gd name="connsiteX0" fmla="*/ 0 w 6455885"/>
              <a:gd name="connsiteY0" fmla="*/ 341523 h 430409"/>
              <a:gd name="connsiteX1" fmla="*/ 3800820 w 6455885"/>
              <a:gd name="connsiteY1" fmla="*/ 374574 h 430409"/>
              <a:gd name="connsiteX2" fmla="*/ 5860974 w 6455885"/>
              <a:gd name="connsiteY2" fmla="*/ 407624 h 430409"/>
              <a:gd name="connsiteX3" fmla="*/ 6455885 w 6455885"/>
              <a:gd name="connsiteY3" fmla="*/ 0 h 43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5885" h="430409">
                <a:moveTo>
                  <a:pt x="0" y="341523"/>
                </a:moveTo>
                <a:lnTo>
                  <a:pt x="3800820" y="374574"/>
                </a:lnTo>
                <a:cubicBezTo>
                  <a:pt x="4777649" y="385591"/>
                  <a:pt x="5418463" y="470053"/>
                  <a:pt x="5860974" y="407624"/>
                </a:cubicBezTo>
                <a:cubicBezTo>
                  <a:pt x="6303485" y="345195"/>
                  <a:pt x="6379685" y="172597"/>
                  <a:pt x="6455885" y="0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9" y="3608108"/>
            <a:ext cx="6856004" cy="3870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50" y="423277"/>
            <a:ext cx="3924300" cy="27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5" y="1161936"/>
            <a:ext cx="4174355" cy="2446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3396678"/>
            <a:ext cx="4575175" cy="325752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9435"/>
            <a:ext cx="3367069" cy="4550095"/>
          </a:xfrm>
        </p:spPr>
      </p:pic>
    </p:spTree>
    <p:extLst>
      <p:ext uri="{BB962C8B-B14F-4D97-AF65-F5344CB8AC3E}">
        <p14:creationId xmlns:p14="http://schemas.microsoft.com/office/powerpoint/2010/main" val="5863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41" y="609600"/>
            <a:ext cx="9738911" cy="1320800"/>
          </a:xfrm>
        </p:spPr>
        <p:txBody>
          <a:bodyPr/>
          <a:lstStyle/>
          <a:p>
            <a:r>
              <a:rPr lang="en-US" dirty="0" smtClean="0"/>
              <a:t>Transfection of Kir2.1 into VTA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 NAc neurons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64" y="2055973"/>
            <a:ext cx="5721589" cy="361548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2540" y="2006353"/>
            <a:ext cx="5894024" cy="439444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Increases Social Interaction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Time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Decreases </a:t>
            </a:r>
            <a:r>
              <a:rPr lang="en-US" sz="3200" dirty="0" err="1" smtClean="0"/>
              <a:t>VTA</a:t>
            </a:r>
            <a:r>
              <a:rPr lang="en-US" sz="3200" dirty="0" err="1" smtClean="0">
                <a:latin typeface="Times New Roman"/>
                <a:cs typeface="Times New Roman"/>
              </a:rPr>
              <a:t>→</a:t>
            </a:r>
            <a:r>
              <a:rPr lang="en-US" sz="3200" dirty="0" err="1" smtClean="0"/>
              <a:t>NAc</a:t>
            </a:r>
            <a:r>
              <a:rPr lang="en-US" sz="3200" dirty="0" smtClean="0"/>
              <a:t> neuron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BDNF gene expression</a:t>
            </a:r>
          </a:p>
          <a:p>
            <a:endParaRPr lang="en-US" sz="3200" dirty="0"/>
          </a:p>
          <a:p>
            <a:r>
              <a:rPr lang="en-US" sz="3200" dirty="0" smtClean="0"/>
              <a:t>Promotes Resilience</a:t>
            </a:r>
            <a:endParaRPr lang="en-US" sz="3200" dirty="0"/>
          </a:p>
        </p:txBody>
      </p:sp>
      <p:sp>
        <p:nvSpPr>
          <p:cNvPr id="6" name="Up Arrow 5"/>
          <p:cNvSpPr/>
          <p:nvPr/>
        </p:nvSpPr>
        <p:spPr>
          <a:xfrm>
            <a:off x="9393632" y="3363814"/>
            <a:ext cx="418641" cy="414972"/>
          </a:xfrm>
          <a:prstGeom prst="upArrow">
            <a:avLst/>
          </a:prstGeom>
          <a:solidFill>
            <a:srgbClr val="90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1303304" y="2985571"/>
            <a:ext cx="429658" cy="462709"/>
          </a:xfrm>
          <a:prstGeom prst="downArrow">
            <a:avLst/>
          </a:prstGeom>
          <a:solidFill>
            <a:srgbClr val="C0E474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to Humans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168" y="1344058"/>
            <a:ext cx="5838939" cy="55139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Humans with BDNF </a:t>
            </a:r>
            <a:r>
              <a:rPr lang="en-US" sz="3200" dirty="0"/>
              <a:t>gene SNP</a:t>
            </a:r>
            <a:endParaRPr lang="en-US" sz="3200" dirty="0" smtClean="0"/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Val66Met/G196A</a:t>
            </a:r>
          </a:p>
          <a:p>
            <a:pPr lvl="2"/>
            <a:r>
              <a:rPr lang="en-US" sz="2800" dirty="0"/>
              <a:t> </a:t>
            </a:r>
            <a:r>
              <a:rPr lang="en-US" sz="2000" dirty="0" smtClean="0"/>
              <a:t>single-nucleotide polymorphism</a:t>
            </a:r>
          </a:p>
          <a:p>
            <a:pPr lvl="1"/>
            <a:r>
              <a:rPr lang="en-US" sz="3000" dirty="0" smtClean="0"/>
              <a:t>have more depression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Val/Val mutant mice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lower social interaction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More NAc BDNF</a:t>
            </a:r>
          </a:p>
          <a:p>
            <a:r>
              <a:rPr lang="en-US" sz="4000" dirty="0" smtClean="0"/>
              <a:t>Depressed people have</a:t>
            </a:r>
          </a:p>
          <a:p>
            <a:pPr lvl="1"/>
            <a:r>
              <a:rPr lang="en-US" sz="3200" dirty="0"/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↑ </a:t>
            </a:r>
            <a:r>
              <a:rPr lang="en-US" sz="3600" dirty="0" smtClean="0"/>
              <a:t>NAc BDNF levels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00" y="1195554"/>
            <a:ext cx="6248590" cy="4653485"/>
          </a:xfrm>
        </p:spPr>
      </p:pic>
      <p:sp>
        <p:nvSpPr>
          <p:cNvPr id="7" name="Up Arrow 6"/>
          <p:cNvSpPr/>
          <p:nvPr/>
        </p:nvSpPr>
        <p:spPr>
          <a:xfrm>
            <a:off x="9624986" y="1777384"/>
            <a:ext cx="418641" cy="536157"/>
          </a:xfrm>
          <a:prstGeom prst="upArrow">
            <a:avLst/>
          </a:prstGeom>
          <a:solidFill>
            <a:srgbClr val="90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64354" y="1777384"/>
            <a:ext cx="429658" cy="536157"/>
          </a:xfrm>
          <a:prstGeom prst="downArrow">
            <a:avLst/>
          </a:prstGeom>
          <a:solidFill>
            <a:srgbClr val="C0E474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0273145" y="4089090"/>
            <a:ext cx="418641" cy="372741"/>
          </a:xfrm>
          <a:prstGeom prst="upArrow">
            <a:avLst/>
          </a:prstGeom>
          <a:solidFill>
            <a:srgbClr val="90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Social Defeat Vulnerability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6" y="1303786"/>
            <a:ext cx="8119431" cy="5562244"/>
          </a:xfrm>
        </p:spPr>
      </p:pic>
    </p:spTree>
    <p:extLst>
      <p:ext uri="{BB962C8B-B14F-4D97-AF65-F5344CB8AC3E}">
        <p14:creationId xmlns:p14="http://schemas.microsoft.com/office/powerpoint/2010/main" val="34859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80208" cy="1946314"/>
          </a:xfrm>
        </p:spPr>
        <p:txBody>
          <a:bodyPr>
            <a:normAutofit/>
          </a:bodyPr>
          <a:lstStyle/>
          <a:p>
            <a:r>
              <a:rPr lang="en-US" dirty="0" smtClean="0"/>
              <a:t>Science should always generate more questions: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Does this model explain everything about the etiology  of depression ?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36" y="2473592"/>
            <a:ext cx="6411817" cy="4392437"/>
          </a:xfrm>
        </p:spPr>
      </p:pic>
      <p:sp>
        <p:nvSpPr>
          <p:cNvPr id="2" name="TextBox 1"/>
          <p:cNvSpPr txBox="1"/>
          <p:nvPr/>
        </p:nvSpPr>
        <p:spPr>
          <a:xfrm>
            <a:off x="9276202" y="2831335"/>
            <a:ext cx="244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Etiology: </a:t>
            </a:r>
            <a:r>
              <a:rPr lang="en-US" dirty="0"/>
              <a:t>cause, set of causes, or manner of causation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 question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646348" cy="388077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do animals (humans too?) get warmer following social interaction?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33" y="2240785"/>
            <a:ext cx="3470147" cy="3879446"/>
          </a:xfrm>
        </p:spPr>
      </p:pic>
    </p:spTree>
    <p:extLst>
      <p:ext uri="{BB962C8B-B14F-4D97-AF65-F5344CB8AC3E}">
        <p14:creationId xmlns:p14="http://schemas.microsoft.com/office/powerpoint/2010/main" val="18746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Social Stress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" y="1526885"/>
            <a:ext cx="3598164" cy="18516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0" y="4408596"/>
            <a:ext cx="2917123" cy="17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96" y="1383665"/>
            <a:ext cx="2353494" cy="2079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75" y="4210412"/>
            <a:ext cx="3712338" cy="2089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6637" y="3606427"/>
            <a:ext cx="268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Resident-Intruder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94013" y="3502092"/>
            <a:ext cx="477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Conditioned Defeat </a:t>
            </a:r>
            <a:r>
              <a:rPr lang="en-US" dirty="0" smtClean="0"/>
              <a:t>– Hamsters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493" y="6292707"/>
            <a:ext cx="327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Chronic Social Defeat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76012" y="6292706"/>
            <a:ext cx="368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Stress-Alternatives Model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2978" y="971181"/>
            <a:ext cx="30010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Male only Models</a:t>
            </a:r>
          </a:p>
          <a:p>
            <a:pPr algn="ctr"/>
            <a:r>
              <a:rPr lang="en-US" sz="3200" dirty="0" smtClean="0"/>
              <a:t>Pose a Problem for</a:t>
            </a:r>
          </a:p>
          <a:p>
            <a:pPr algn="ctr"/>
            <a:r>
              <a:rPr lang="en-US" sz="3200" dirty="0" smtClean="0"/>
              <a:t>Understanding</a:t>
            </a:r>
          </a:p>
          <a:p>
            <a:pPr algn="ctr"/>
            <a:r>
              <a:rPr lang="en-US" sz="3200" dirty="0" smtClean="0"/>
              <a:t>Anxiety and</a:t>
            </a:r>
          </a:p>
          <a:p>
            <a:pPr algn="ctr"/>
            <a:r>
              <a:rPr lang="en-US" sz="3200" dirty="0" smtClean="0"/>
              <a:t>Depression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But-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Social Stress is the most clinically relevant</a:t>
            </a:r>
          </a:p>
        </p:txBody>
      </p:sp>
    </p:spTree>
    <p:extLst>
      <p:ext uri="{BB962C8B-B14F-4D97-AF65-F5344CB8AC3E}">
        <p14:creationId xmlns:p14="http://schemas.microsoft.com/office/powerpoint/2010/main" val="24477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0"/>
            <a:ext cx="3363321" cy="2714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Defeat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7" y="1341438"/>
            <a:ext cx="5980194" cy="38814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70" y="2314575"/>
            <a:ext cx="7552330" cy="443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3470" y="2328803"/>
            <a:ext cx="6496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 days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 min / day together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23h 50 min / day cohabitation: one on each side of the divider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0349" y="4676775"/>
            <a:ext cx="1962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CD1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aggressor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8349" y="5344387"/>
            <a:ext cx="16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C57Bl6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Social Defeat on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Stress Hormones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93" y="1362075"/>
            <a:ext cx="3728764" cy="51244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4326" y="1912939"/>
            <a:ext cx="5781674" cy="487838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Social Defeat produces:</a:t>
            </a:r>
          </a:p>
          <a:p>
            <a:pPr lvl="1"/>
            <a:r>
              <a:rPr lang="en-US" sz="2800" dirty="0" smtClean="0"/>
              <a:t>Animals Susceptible to Stress</a:t>
            </a:r>
          </a:p>
          <a:p>
            <a:pPr lvl="2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Anxiety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lvl="2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Depression</a:t>
            </a:r>
          </a:p>
          <a:p>
            <a:pPr lvl="1"/>
            <a:r>
              <a:rPr lang="en-US" sz="2800" dirty="0" smtClean="0"/>
              <a:t>Animals Resilient to Stress</a:t>
            </a:r>
          </a:p>
          <a:p>
            <a:pPr lvl="2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Anxiety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Depression</a:t>
            </a:r>
          </a:p>
          <a:p>
            <a:r>
              <a:rPr lang="en-US" sz="3000" dirty="0" smtClean="0"/>
              <a:t>What does it mean?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smtClean="0"/>
              <a:t>If their plasma B levels are equally elevated?</a:t>
            </a:r>
          </a:p>
        </p:txBody>
      </p:sp>
      <p:sp>
        <p:nvSpPr>
          <p:cNvPr id="5" name="TextBox 4"/>
          <p:cNvSpPr txBox="1"/>
          <p:nvPr/>
        </p:nvSpPr>
        <p:spPr>
          <a:xfrm rot="20004965">
            <a:off x="7506415" y="5796678"/>
            <a:ext cx="19048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Resilient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NOT surprising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62" y="1466849"/>
            <a:ext cx="3070339" cy="421957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4325" y="1495425"/>
            <a:ext cx="6334125" cy="52959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Social Defeat is very stressful</a:t>
            </a:r>
          </a:p>
          <a:p>
            <a:pPr lvl="1"/>
            <a:r>
              <a:rPr lang="en-US" sz="2800" dirty="0" smtClean="0"/>
              <a:t> Much more effective </a:t>
            </a:r>
          </a:p>
          <a:p>
            <a:pPr lvl="2"/>
            <a:r>
              <a:rPr lang="en-US" sz="2400" dirty="0" smtClean="0"/>
              <a:t> stimulating Neuroendocrine stress responses</a:t>
            </a:r>
          </a:p>
          <a:p>
            <a:pPr lvl="2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than other kinds of stresses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2800" dirty="0" smtClean="0"/>
              <a:t>All Individuals </a:t>
            </a:r>
          </a:p>
          <a:p>
            <a:pPr lvl="2"/>
            <a:r>
              <a:rPr lang="en-US" sz="2600" dirty="0"/>
              <a:t> </a:t>
            </a:r>
            <a:r>
              <a:rPr lang="en-US" sz="3200" dirty="0" smtClean="0"/>
              <a:t>MUST respond to Stress</a:t>
            </a:r>
            <a:endParaRPr lang="en-US" sz="2600" dirty="0" smtClean="0"/>
          </a:p>
          <a:p>
            <a:pPr lvl="2"/>
            <a:r>
              <a:rPr lang="en-US" sz="2400" dirty="0" smtClean="0"/>
              <a:t> Lack of response can be fatal</a:t>
            </a:r>
            <a:endParaRPr lang="en-US" sz="2600" dirty="0" smtClean="0"/>
          </a:p>
        </p:txBody>
      </p:sp>
      <p:sp>
        <p:nvSpPr>
          <p:cNvPr id="5" name="TextBox 4"/>
          <p:cNvSpPr txBox="1"/>
          <p:nvPr/>
        </p:nvSpPr>
        <p:spPr>
          <a:xfrm rot="20004965">
            <a:off x="7852154" y="5153692"/>
            <a:ext cx="16709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Resilient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Social Defeat on 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General Anxiety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156"/>
            <a:ext cx="4642644" cy="3772148"/>
          </a:xfrm>
        </p:spPr>
      </p:pic>
      <p:sp>
        <p:nvSpPr>
          <p:cNvPr id="7" name="TextBox 6"/>
          <p:cNvSpPr txBox="1"/>
          <p:nvPr/>
        </p:nvSpPr>
        <p:spPr>
          <a:xfrm>
            <a:off x="142875" y="1876425"/>
            <a:ext cx="2143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Elevated Plus Maze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918591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14" y="224554"/>
            <a:ext cx="3389636" cy="5198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004965">
            <a:off x="7773114" y="4424448"/>
            <a:ext cx="19048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Resilient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br>
              <a:rPr lang="en-US" dirty="0" smtClean="0"/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58" y="777081"/>
            <a:ext cx="2133600" cy="173355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27494" y="1752600"/>
            <a:ext cx="7835455" cy="4924425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Some commonly used Tests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Of Anxiety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and Depression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Do not translate well into positive clinical results</a:t>
            </a:r>
          </a:p>
          <a:p>
            <a:pPr lvl="2"/>
            <a:r>
              <a:rPr lang="en-US" sz="2800" dirty="0"/>
              <a:t> </a:t>
            </a:r>
            <a:r>
              <a:rPr lang="en-US" sz="2800" dirty="0" smtClean="0"/>
              <a:t>EPM is one of those tests</a:t>
            </a:r>
          </a:p>
          <a:p>
            <a:pPr lvl="2"/>
            <a:r>
              <a:rPr lang="en-US" sz="2800" dirty="0"/>
              <a:t> </a:t>
            </a:r>
            <a:r>
              <a:rPr lang="en-US" sz="2800" dirty="0" smtClean="0"/>
              <a:t>General Anxiety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04" y="2767013"/>
            <a:ext cx="2085975" cy="3199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004965">
            <a:off x="9088942" y="5509880"/>
            <a:ext cx="1566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Resilient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952</Words>
  <Application>Microsoft Office PowerPoint</Application>
  <PresentationFormat>Custom</PresentationFormat>
  <Paragraphs>236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Facet</vt:lpstr>
      <vt:lpstr>Introduction to  Social Stress Resilience</vt:lpstr>
      <vt:lpstr>Why do Individuals respond Differently?  - To Stress?</vt:lpstr>
      <vt:lpstr>Don’t Forget</vt:lpstr>
      <vt:lpstr>Models of Social Stress</vt:lpstr>
      <vt:lpstr>Social Defeat Model</vt:lpstr>
      <vt:lpstr>Effects of Social Defeat on Stress Hormones</vt:lpstr>
      <vt:lpstr>These are NOT surprising results</vt:lpstr>
      <vt:lpstr>Effect of Social Defeat on  General Anxiety</vt:lpstr>
      <vt:lpstr>Why  </vt:lpstr>
      <vt:lpstr>Effect of Social Defeat on Anhedonia</vt:lpstr>
      <vt:lpstr>Effect of Social Defeat on Circadian Dysfunction</vt:lpstr>
      <vt:lpstr>Effects of Social Defeat on Social Anxiety and Depression</vt:lpstr>
      <vt:lpstr>After Social Defeat: Different Populations Emerge: Susceptible and Resilient </vt:lpstr>
      <vt:lpstr>Social Preference Score (100 = neutral)</vt:lpstr>
      <vt:lpstr>Susceptibility and Resilience</vt:lpstr>
      <vt:lpstr>What Neurocircuitries produce changes in susceptibility and Resilience?</vt:lpstr>
      <vt:lpstr>Why the Reward Circuit?</vt:lpstr>
      <vt:lpstr>Why the Reward Circuit?</vt:lpstr>
      <vt:lpstr>Why the Reward Circuit?</vt:lpstr>
      <vt:lpstr>NAc BDNF is made in the VTA</vt:lpstr>
      <vt:lpstr>BDNF binds → TrKB Receptor TrKB → Akt, GSK3β, ERK </vt:lpstr>
      <vt:lpstr>BDNF activity in Reward Circuits Promotes  Vulnerability to Stress, Anxiety, Depression</vt:lpstr>
      <vt:lpstr>Chronic Antidepressant promotes Social Interaction (Resilience) </vt:lpstr>
      <vt:lpstr>Testing the Role of  BDNF in NAc</vt:lpstr>
      <vt:lpstr>Knockdown of the BDNF gene NAc vs VTA</vt:lpstr>
      <vt:lpstr>NAc Knockdown of the BDNF gene </vt:lpstr>
      <vt:lpstr>Knockdown of the BDNF gene NAc vs VTA</vt:lpstr>
      <vt:lpstr>What molecular mechanisms drive Social Defeat-induced Resilience or Vulnerability? </vt:lpstr>
      <vt:lpstr>What molecular mechanisms drive Social Defeat-induced Resilience or Vulnerability? </vt:lpstr>
      <vt:lpstr>Transfection of Kir2.1 into VTA → NAc neurons</vt:lpstr>
      <vt:lpstr>Translation to Humans</vt:lpstr>
      <vt:lpstr>Developing Social Defeat Vulnerability</vt:lpstr>
      <vt:lpstr>Science should always generate more questions: Does this model explain everything about the etiology  of depression ? </vt:lpstr>
      <vt:lpstr>Here’s a question for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Summers, Cliff</dc:creator>
  <cp:lastModifiedBy>Cliff H Summers</cp:lastModifiedBy>
  <cp:revision>69</cp:revision>
  <dcterms:created xsi:type="dcterms:W3CDTF">2014-09-12T02:18:09Z</dcterms:created>
  <dcterms:modified xsi:type="dcterms:W3CDTF">2017-09-01T00:37:35Z</dcterms:modified>
</cp:coreProperties>
</file>